
<file path=[Content_Types].xml><?xml version="1.0" encoding="utf-8"?>
<Types xmlns="http://schemas.openxmlformats.org/package/2006/content-types">
  <Default Extension="xml" ContentType="application/xml"/>
  <Default Extension="mp4" ContentType="video/unknown"/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sldIdLst>
    <p:sldId id="256" r:id="rId2"/>
    <p:sldId id="258" r:id="rId3"/>
    <p:sldId id="259" r:id="rId4"/>
    <p:sldId id="257" r:id="rId5"/>
    <p:sldId id="260" r:id="rId6"/>
    <p:sldId id="262" r:id="rId7"/>
    <p:sldId id="261" r:id="rId8"/>
    <p:sldId id="266" r:id="rId9"/>
    <p:sldId id="263" r:id="rId10"/>
    <p:sldId id="264" r:id="rId11"/>
    <p:sldId id="267" r:id="rId12"/>
    <p:sldId id="265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-18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69948" y="609600"/>
            <a:ext cx="5404104" cy="3282696"/>
          </a:xfrm>
          <a:prstGeom prst="roundRect">
            <a:avLst>
              <a:gd name="adj" fmla="val 10522"/>
            </a:avLst>
          </a:prstGeom>
          <a:ln w="57150"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none"/>
        </p:style>
        <p:txBody>
          <a:bodyPr vert="horz" lIns="91440" tIns="182880" rIns="91440" bIns="18288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>
            <a:lvl1pPr marL="342900" indent="-342900" algn="ctr" defTabSz="914400" rtl="0" eaLnBrk="1" latinLnBrk="0" hangingPunct="1">
              <a:lnSpc>
                <a:spcPts val="5200"/>
              </a:lnSpc>
              <a:spcBef>
                <a:spcPts val="2000"/>
              </a:spcBef>
              <a:buSzPct val="80000"/>
              <a:buFont typeface="Wingdings" pitchFamily="2" charset="2"/>
              <a:buNone/>
              <a:defRPr sz="5400" b="1" kern="1200" baseline="0">
                <a:gradFill>
                  <a:gsLst>
                    <a:gs pos="50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191000"/>
            <a:ext cx="5029200" cy="1447800"/>
          </a:xfrm>
          <a:effectLst/>
        </p:spPr>
        <p:txBody>
          <a:bodyPr vert="horz" lIns="91440" tIns="45720" rIns="91440" bIns="4572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80000"/>
              <a:buFont typeface="Wingdings" pitchFamily="2" charset="2"/>
              <a:buNone/>
              <a:defRPr sz="2000" b="1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2014-10-24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2014-10-24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1670" y="793376"/>
            <a:ext cx="3807293" cy="968189"/>
          </a:xfr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45720" rIns="91440" bIns="45720" rtlCol="0" anchor="b">
            <a:noAutofit/>
            <a:sp3d extrusionH="12700">
              <a:extrusionClr>
                <a:schemeClr val="bg1"/>
              </a:extrusionClr>
            </a:sp3d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b="1" kern="1200" baseline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591670" y="1748118"/>
            <a:ext cx="3807293" cy="3585882"/>
          </a:xfrm>
          <a:effectLst/>
        </p:spPr>
        <p:txBody>
          <a:bodyPr vert="horz" lIns="91440" tIns="45720" rIns="91440" bIns="4572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>
            <a:lvl1pPr marL="0" indent="0">
              <a:lnSpc>
                <a:spcPct val="110000"/>
              </a:lnSpc>
              <a:buNone/>
              <a:defRPr sz="2000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SzPct val="80000"/>
              <a:buFont typeface="Wingdings" pitchFamily="2" charset="2"/>
              <a:buNone/>
            </a:pPr>
            <a:r>
              <a:rPr lang="en-CA" smtClean="0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800600" y="671514"/>
            <a:ext cx="3810000" cy="4599734"/>
          </a:xfrm>
          <a:prstGeom prst="roundRect">
            <a:avLst>
              <a:gd name="adj" fmla="val 4391"/>
            </a:avLst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vert="horz" lIns="91440" tIns="45720" rIns="91440" bIns="45720" rtlCol="0">
            <a:noAutofit/>
            <a:scene3d>
              <a:camera prst="orthographicFront"/>
              <a:lightRig rig="chilly" dir="t"/>
            </a:scene3d>
            <a:sp3d extrusionH="6350">
              <a:bevelT w="19050" h="12700" prst="softRound"/>
              <a:extrusionClr>
                <a:schemeClr val="bg1"/>
              </a:extrusionClr>
            </a:sp3d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SzPct val="80000"/>
              <a:buFont typeface="Wingdings" pitchFamily="2" charset="2"/>
              <a:buNone/>
              <a:defRPr sz="2400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innerShdw blurRad="63500" dist="25400" dir="10800000">
                    <a:schemeClr val="bg1">
                      <a:alpha val="50000"/>
                    </a:schemeClr>
                  </a:inn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CA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30306"/>
            <a:ext cx="5484813" cy="114300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3100" y="1747839"/>
            <a:ext cx="7823200" cy="4316411"/>
          </a:xfrm>
        </p:spPr>
        <p:txBody>
          <a:bodyPr vert="eaVert"/>
          <a:lstStyle>
            <a:lvl1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1pPr>
            <a:lvl2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2pPr>
            <a:lvl3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3pPr>
            <a:lvl4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4pPr>
            <a:lvl5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2014-10-24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2082" y="389966"/>
            <a:ext cx="1524000" cy="5736198"/>
          </a:xfrm>
        </p:spPr>
        <p:txBody>
          <a:bodyPr vert="eaVert"/>
          <a:lstStyle>
            <a:lvl1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399" y="644525"/>
            <a:ext cx="6399213" cy="5419726"/>
          </a:xfrm>
        </p:spPr>
        <p:txBody>
          <a:bodyPr vert="eaVert"/>
          <a:lstStyle>
            <a:lvl1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1pPr>
            <a:lvl2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2pPr>
            <a:lvl3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3pPr>
            <a:lvl4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4pPr>
            <a:lvl5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2014-10-24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2014-10-24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881187" y="631824"/>
            <a:ext cx="5407025" cy="3281363"/>
          </a:xfrm>
          <a:prstGeom prst="roundRect">
            <a:avLst>
              <a:gd name="adj" fmla="val 8881"/>
            </a:avLst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368" y="4495800"/>
            <a:ext cx="7827264" cy="1219200"/>
          </a:xfrm>
        </p:spPr>
        <p:txBody>
          <a:bodyPr anchor="b" anchorCtr="0">
            <a:noAutofit/>
          </a:bodyPr>
          <a:lstStyle>
            <a:lvl1pPr>
              <a:lnSpc>
                <a:spcPts val="5200"/>
              </a:lnSpc>
              <a:defRPr sz="4800" b="1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" y="5715000"/>
            <a:ext cx="7827264" cy="501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21132"/>
            <a:ext cx="2133600" cy="300318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2014-10-24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12541"/>
            <a:ext cx="2895600" cy="300318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12541"/>
            <a:ext cx="2133600" cy="300318"/>
          </a:xfrm>
        </p:spPr>
        <p:txBody>
          <a:bodyPr/>
          <a:lstStyle>
            <a:lvl1pPr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2424953"/>
            <a:ext cx="7823200" cy="1474788"/>
          </a:xfrm>
        </p:spPr>
        <p:txBody>
          <a:bodyPr anchor="b" anchorCtr="0"/>
          <a:lstStyle>
            <a:lvl1pPr algn="ctr">
              <a:defRPr sz="4800" b="1" cap="none" baseline="0">
                <a:effectLst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3100" y="3913188"/>
            <a:ext cx="7823200" cy="5546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80000"/>
              <a:buFont typeface="Wingdings" pitchFamily="2" charset="2"/>
              <a:buNone/>
              <a:defRPr sz="2000" b="1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2014-10-24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CD18-686B-47A9-AFD5-66CE5FA52A66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47838"/>
            <a:ext cx="3563470" cy="4316786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747838"/>
            <a:ext cx="3565526" cy="4316786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2014-10-24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398" y="1515035"/>
            <a:ext cx="3566160" cy="6397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398" y="2271713"/>
            <a:ext cx="3566160" cy="3792911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8471" y="1515035"/>
            <a:ext cx="3566160" cy="6397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471" y="2271713"/>
            <a:ext cx="3566160" cy="3792911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2014-10-24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2014-10-24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2014-10-24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670" y="793376"/>
            <a:ext cx="3794760" cy="968189"/>
          </a:xfrm>
        </p:spPr>
        <p:txBody>
          <a:bodyPr anchor="b"/>
          <a:lstStyle>
            <a:lvl1pPr algn="l">
              <a:lnSpc>
                <a:spcPts val="4000"/>
              </a:lnSpc>
              <a:defRPr sz="3600" b="1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658906"/>
            <a:ext cx="3794760" cy="5405719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>
                <a:effectLst/>
              </a:defRPr>
            </a:lvl1pPr>
            <a:lvl2pPr>
              <a:spcBef>
                <a:spcPts val="2000"/>
              </a:spcBef>
              <a:defRPr sz="2000">
                <a:effectLst/>
              </a:defRPr>
            </a:lvl2pPr>
            <a:lvl3pPr>
              <a:spcBef>
                <a:spcPts val="2000"/>
              </a:spcBef>
              <a:defRPr sz="1800">
                <a:effectLst/>
              </a:defRPr>
            </a:lvl3pPr>
            <a:lvl4pPr>
              <a:spcBef>
                <a:spcPts val="2000"/>
              </a:spcBef>
              <a:defRPr sz="1800">
                <a:effectLst/>
              </a:defRPr>
            </a:lvl4pPr>
            <a:lvl5pPr>
              <a:spcBef>
                <a:spcPts val="2000"/>
              </a:spcBef>
              <a:defRPr sz="1800">
                <a:effectLst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1670" y="1748118"/>
            <a:ext cx="3794760" cy="38144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2014-10-24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28601"/>
            <a:ext cx="7313613" cy="1264024"/>
          </a:xfrm>
          <a:prstGeom prst="rect">
            <a:avLst/>
          </a:prstGeo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45720" rIns="91440" bIns="45720" rtlCol="0" anchor="ctr">
            <a:noAutofit/>
            <a:sp3d extrusionH="12700">
              <a:extrusionClr>
                <a:schemeClr val="bg1"/>
              </a:extrusionClr>
            </a:sp3d>
          </a:bodyPr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47838"/>
            <a:ext cx="7313613" cy="4303338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25988"/>
            <a:ext cx="2133600" cy="277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2014-10-24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225988"/>
            <a:ext cx="2895600" cy="277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25988"/>
            <a:ext cx="2133600" cy="277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4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ctr" defTabSz="914400" rtl="0" eaLnBrk="1" latinLnBrk="0" hangingPunct="1">
        <a:lnSpc>
          <a:spcPts val="5600"/>
        </a:lnSpc>
        <a:spcBef>
          <a:spcPct val="0"/>
        </a:spcBef>
        <a:buNone/>
        <a:defRPr sz="5400" b="1" kern="1200" baseline="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SzPct val="80000"/>
        <a:buFont typeface="Wingdings" pitchFamily="2" charset="2"/>
        <a:buChar char="l"/>
        <a:defRPr sz="24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22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20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18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18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1" Type="http://schemas.microsoft.com/office/2007/relationships/media" Target="../media/media2.mp4"/><Relationship Id="rId2" Type="http://schemas.openxmlformats.org/officeDocument/2006/relationships/video" Target="../media/media2.mp4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Organic Chemistry: Reactions of Hydrocarbons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02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545" y="228601"/>
            <a:ext cx="8485909" cy="1264024"/>
          </a:xfrm>
        </p:spPr>
        <p:txBody>
          <a:bodyPr/>
          <a:lstStyle/>
          <a:p>
            <a:r>
              <a:rPr lang="en-US" dirty="0" err="1" smtClean="0"/>
              <a:t>Halogenation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92624"/>
            <a:ext cx="7313613" cy="4558551"/>
          </a:xfrm>
        </p:spPr>
        <p:txBody>
          <a:bodyPr/>
          <a:lstStyle/>
          <a:p>
            <a:r>
              <a:rPr lang="en-US" dirty="0" smtClean="0"/>
              <a:t>Addition reaction that add halogen atoms to hydrocarbons</a:t>
            </a:r>
          </a:p>
          <a:p>
            <a:r>
              <a:rPr lang="en-US" dirty="0" smtClean="0"/>
              <a:t>Produces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alkyl halides </a:t>
            </a:r>
            <a:r>
              <a:rPr lang="en-US" dirty="0" smtClean="0"/>
              <a:t>from </a:t>
            </a:r>
            <a:r>
              <a:rPr lang="en-US" dirty="0" smtClean="0">
                <a:solidFill>
                  <a:srgbClr val="1E5672"/>
                </a:solidFill>
              </a:rPr>
              <a:t>alkenes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hydrogenated alkenes</a:t>
            </a:r>
            <a:r>
              <a:rPr lang="en-US" dirty="0" smtClean="0"/>
              <a:t> from </a:t>
            </a:r>
            <a:r>
              <a:rPr lang="en-US" dirty="0" smtClean="0">
                <a:solidFill>
                  <a:srgbClr val="517C0F"/>
                </a:solidFill>
              </a:rPr>
              <a:t>alkynes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reaction above produces cis-2,3-dibromobutene which can itself react with Br2 to produce              </a:t>
            </a: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chemeClr val="accent6"/>
                </a:solidFill>
              </a:rPr>
              <a:t>2,2,3,3-tetrabromobutane</a:t>
            </a:r>
            <a:endParaRPr lang="en-US" b="1" dirty="0">
              <a:solidFill>
                <a:schemeClr val="accent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100" y="3399426"/>
            <a:ext cx="6939288" cy="12975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1"/>
            <a:ext cx="7313613" cy="596899"/>
          </a:xfrm>
        </p:spPr>
        <p:txBody>
          <a:bodyPr/>
          <a:lstStyle/>
          <a:p>
            <a:r>
              <a:rPr lang="en-US" sz="3500" dirty="0" smtClean="0"/>
              <a:t>Hydration Reaction</a:t>
            </a:r>
            <a:endParaRPr lang="en-US" sz="3500" dirty="0"/>
          </a:p>
        </p:txBody>
      </p:sp>
      <p:pic>
        <p:nvPicPr>
          <p:cNvPr id="4" name="Hydration Rxn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3823" y="927100"/>
            <a:ext cx="7104190" cy="5327650"/>
          </a:xfrm>
        </p:spPr>
      </p:pic>
    </p:spTree>
    <p:extLst>
      <p:ext uri="{BB962C8B-B14F-4D97-AF65-F5344CB8AC3E}">
        <p14:creationId xmlns:p14="http://schemas.microsoft.com/office/powerpoint/2010/main" val="2629604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1"/>
            <a:ext cx="7313613" cy="695035"/>
          </a:xfrm>
        </p:spPr>
        <p:txBody>
          <a:bodyPr/>
          <a:lstStyle/>
          <a:p>
            <a:r>
              <a:rPr lang="en-US" dirty="0" smtClean="0"/>
              <a:t>Hydration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73727"/>
            <a:ext cx="7313613" cy="4977449"/>
          </a:xfrm>
        </p:spPr>
        <p:txBody>
          <a:bodyPr/>
          <a:lstStyle/>
          <a:p>
            <a:r>
              <a:rPr lang="en-US" dirty="0" smtClean="0"/>
              <a:t>In </a:t>
            </a:r>
            <a:r>
              <a:rPr lang="en-US" dirty="0" smtClean="0">
                <a:solidFill>
                  <a:schemeClr val="accent5"/>
                </a:solidFill>
              </a:rPr>
              <a:t>hydration</a:t>
            </a:r>
            <a:r>
              <a:rPr lang="en-US" dirty="0" smtClean="0"/>
              <a:t> reactions, water (H2O) molecules react with double or triple bonds adding 1 hydrogen atom and 1 hydroxyl group (-OH) </a:t>
            </a:r>
          </a:p>
          <a:p>
            <a:r>
              <a:rPr lang="en-US" dirty="0" smtClean="0">
                <a:solidFill>
                  <a:srgbClr val="1C4596"/>
                </a:solidFill>
              </a:rPr>
              <a:t>Hydration</a:t>
            </a:r>
            <a:r>
              <a:rPr lang="en-US" dirty="0" smtClean="0"/>
              <a:t> reactions produce alcohols</a:t>
            </a:r>
          </a:p>
          <a:p>
            <a:r>
              <a:rPr lang="en-US" dirty="0" smtClean="0">
                <a:solidFill>
                  <a:srgbClr val="1C4596"/>
                </a:solidFill>
              </a:rPr>
              <a:t>Hydration</a:t>
            </a:r>
            <a:r>
              <a:rPr lang="en-US" dirty="0" smtClean="0"/>
              <a:t> </a:t>
            </a:r>
            <a:r>
              <a:rPr lang="en-US" dirty="0" smtClean="0"/>
              <a:t>reactions </a:t>
            </a:r>
            <a:r>
              <a:rPr lang="en-US" dirty="0" smtClean="0"/>
              <a:t>follow </a:t>
            </a:r>
            <a:r>
              <a:rPr lang="en-US" dirty="0" err="1" smtClean="0"/>
              <a:t>Markovnikov’s</a:t>
            </a:r>
            <a:r>
              <a:rPr lang="en-US" dirty="0" smtClean="0"/>
              <a:t> rule, in which the hydrogen atom is added to the carbon with the most hydrogen atoms bound to it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923" y="4515619"/>
            <a:ext cx="6825890" cy="14466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313613" cy="475577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Alkanes involved in complete combustion and substitution reactions</a:t>
            </a:r>
          </a:p>
          <a:p>
            <a:r>
              <a:rPr lang="en-US" dirty="0" smtClean="0"/>
              <a:t>Alkenes and alkynes are more reactive due to weakness of multiple bond</a:t>
            </a:r>
          </a:p>
          <a:p>
            <a:r>
              <a:rPr lang="en-US" dirty="0" smtClean="0"/>
              <a:t>Alkenes and alkynes involved in addition reactions including hydrogenation, halogenation and hydration</a:t>
            </a:r>
          </a:p>
          <a:p>
            <a:r>
              <a:rPr lang="en-US" dirty="0" smtClean="0"/>
              <a:t>Hydration reactions produce alcohols</a:t>
            </a:r>
          </a:p>
          <a:p>
            <a:r>
              <a:rPr lang="en-US" dirty="0" smtClean="0"/>
              <a:t>  </a:t>
            </a:r>
            <a:r>
              <a:rPr lang="en-US" dirty="0" err="1" smtClean="0"/>
              <a:t>Markovnikov’s</a:t>
            </a:r>
            <a:r>
              <a:rPr lang="en-US" dirty="0" smtClean="0"/>
              <a:t> rule: </a:t>
            </a:r>
            <a:r>
              <a:rPr lang="en-US" dirty="0" err="1" smtClean="0"/>
              <a:t>Hydrogens</a:t>
            </a:r>
            <a:r>
              <a:rPr lang="en-US" dirty="0" smtClean="0"/>
              <a:t> will be added to carbon with the most hydrogen atoms bound to it before the reaction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490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2855"/>
          </a:xfrm>
        </p:spPr>
        <p:txBody>
          <a:bodyPr/>
          <a:lstStyle/>
          <a:p>
            <a:pPr algn="ctr"/>
            <a:r>
              <a:rPr lang="en-US" dirty="0" smtClean="0"/>
              <a:t>Alkanes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2247900"/>
            <a:ext cx="7313613" cy="3803276"/>
          </a:xfrm>
        </p:spPr>
        <p:txBody>
          <a:bodyPr/>
          <a:lstStyle/>
          <a:p>
            <a:r>
              <a:rPr lang="en-US" dirty="0" smtClean="0"/>
              <a:t>Alkanes are relatively unreactive due to their stable structure</a:t>
            </a:r>
          </a:p>
          <a:p>
            <a:r>
              <a:rPr lang="en-US" dirty="0" smtClean="0"/>
              <a:t>All atoms singly bonded to one another</a:t>
            </a:r>
          </a:p>
          <a:p>
            <a:r>
              <a:rPr lang="en-US" dirty="0" smtClean="0"/>
              <a:t>Alkanes generally require heat and the addition of a catalyst to push reactions forward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 descr="Screen Shot 2014-10-15 at 1.20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84480"/>
            <a:ext cx="2468880" cy="14728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2480" y="284480"/>
            <a:ext cx="1544320" cy="154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87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259976"/>
            <a:ext cx="7313613" cy="1264024"/>
          </a:xfrm>
        </p:spPr>
        <p:txBody>
          <a:bodyPr/>
          <a:lstStyle/>
          <a:p>
            <a:pPr algn="ctr"/>
            <a:r>
              <a:rPr lang="en-US" dirty="0" smtClean="0"/>
              <a:t>Combustion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5824526" cy="4572000"/>
          </a:xfrm>
        </p:spPr>
        <p:txBody>
          <a:bodyPr/>
          <a:lstStyle/>
          <a:p>
            <a:r>
              <a:rPr lang="en-US" dirty="0" smtClean="0"/>
              <a:t>Alkanes are typically used as fuel as there is a lot of energy stored within them</a:t>
            </a:r>
          </a:p>
          <a:p>
            <a:r>
              <a:rPr lang="en-US" dirty="0" smtClean="0"/>
              <a:t>This energy can be released and harnessed to help heat homes, power electrical generators, and propel rockets into </a:t>
            </a:r>
            <a:r>
              <a:rPr lang="en-US" dirty="0" smtClean="0"/>
              <a:t>space</a:t>
            </a:r>
          </a:p>
          <a:p>
            <a:r>
              <a:rPr lang="en-US" dirty="0" smtClean="0"/>
              <a:t>Combustion reactions produce products that are harmful to the environment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creen Shot 2014-10-23 at 8.48.2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254" y="1523999"/>
            <a:ext cx="1944681" cy="476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841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Combustion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7091" y="1492625"/>
            <a:ext cx="8382000" cy="4558551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Combustion is the reaction of a compound with oxygen to produce CO</a:t>
            </a:r>
            <a:r>
              <a:rPr lang="en-US" baseline="-25000" dirty="0" smtClean="0"/>
              <a:t>2</a:t>
            </a:r>
            <a:r>
              <a:rPr lang="en-US" dirty="0" smtClean="0"/>
              <a:t>, H</a:t>
            </a:r>
            <a:r>
              <a:rPr lang="en-US" baseline="-25000" dirty="0" smtClean="0"/>
              <a:t>2</a:t>
            </a:r>
            <a:r>
              <a:rPr lang="en-US" dirty="0" smtClean="0"/>
              <a:t>O and thermal energy</a:t>
            </a:r>
          </a:p>
          <a:p>
            <a:r>
              <a:rPr lang="en-US" dirty="0" smtClean="0"/>
              <a:t>The equation for the complete combustion of butane:</a:t>
            </a:r>
          </a:p>
          <a:p>
            <a:pPr algn="ctr">
              <a:buNone/>
            </a:pPr>
            <a:r>
              <a:rPr lang="en-US" sz="2703" b="1" dirty="0" smtClean="0">
                <a:solidFill>
                  <a:schemeClr val="accent5">
                    <a:lumMod val="75000"/>
                  </a:schemeClr>
                </a:solidFill>
                <a:latin typeface="Helvetica"/>
                <a:cs typeface="Helvetica"/>
              </a:rPr>
              <a:t>2 C</a:t>
            </a:r>
            <a:r>
              <a:rPr lang="en-US" sz="2703" b="1" baseline="-25000" dirty="0" smtClean="0">
                <a:solidFill>
                  <a:schemeClr val="accent5">
                    <a:lumMod val="75000"/>
                  </a:schemeClr>
                </a:solidFill>
                <a:latin typeface="Helvetica"/>
                <a:cs typeface="Helvetica"/>
              </a:rPr>
              <a:t>4</a:t>
            </a:r>
            <a:r>
              <a:rPr lang="en-US" sz="2703" b="1" dirty="0" smtClean="0">
                <a:solidFill>
                  <a:schemeClr val="accent5">
                    <a:lumMod val="75000"/>
                  </a:schemeClr>
                </a:solidFill>
                <a:latin typeface="Helvetica"/>
                <a:cs typeface="Helvetica"/>
              </a:rPr>
              <a:t>H</a:t>
            </a:r>
            <a:r>
              <a:rPr lang="en-US" sz="2703" b="1" baseline="-25000" dirty="0" smtClean="0">
                <a:solidFill>
                  <a:schemeClr val="accent5">
                    <a:lumMod val="75000"/>
                  </a:schemeClr>
                </a:solidFill>
                <a:latin typeface="Helvetica"/>
                <a:cs typeface="Helvetica"/>
              </a:rPr>
              <a:t>10</a:t>
            </a:r>
            <a:r>
              <a:rPr lang="en-US" sz="2703" b="1" dirty="0" smtClean="0">
                <a:solidFill>
                  <a:schemeClr val="accent5">
                    <a:lumMod val="75000"/>
                  </a:schemeClr>
                </a:solidFill>
                <a:latin typeface="Helvetica"/>
                <a:cs typeface="Helvetica"/>
              </a:rPr>
              <a:t> + 13 O</a:t>
            </a:r>
            <a:r>
              <a:rPr lang="en-US" sz="2703" b="1" baseline="-25000" dirty="0" smtClean="0">
                <a:solidFill>
                  <a:schemeClr val="accent5">
                    <a:lumMod val="75000"/>
                  </a:schemeClr>
                </a:solidFill>
                <a:latin typeface="Helvetica"/>
                <a:cs typeface="Helvetica"/>
              </a:rPr>
              <a:t>2</a:t>
            </a:r>
            <a:r>
              <a:rPr lang="en-US" sz="2703" b="1" dirty="0" smtClean="0">
                <a:solidFill>
                  <a:schemeClr val="accent5">
                    <a:lumMod val="75000"/>
                  </a:schemeClr>
                </a:solidFill>
                <a:latin typeface="Helvetica"/>
                <a:cs typeface="Helvetica"/>
              </a:rPr>
              <a:t> → 8 CO</a:t>
            </a:r>
            <a:r>
              <a:rPr lang="en-US" sz="2703" b="1" baseline="-25000" dirty="0" smtClean="0">
                <a:solidFill>
                  <a:schemeClr val="accent5">
                    <a:lumMod val="75000"/>
                  </a:schemeClr>
                </a:solidFill>
                <a:latin typeface="Helvetica"/>
                <a:cs typeface="Helvetica"/>
              </a:rPr>
              <a:t>2</a:t>
            </a:r>
            <a:r>
              <a:rPr lang="en-US" sz="2703" b="1" dirty="0" smtClean="0">
                <a:solidFill>
                  <a:schemeClr val="accent5">
                    <a:lumMod val="75000"/>
                  </a:schemeClr>
                </a:solidFill>
                <a:latin typeface="Helvetica"/>
                <a:cs typeface="Helvetica"/>
              </a:rPr>
              <a:t> + 10 H</a:t>
            </a:r>
            <a:r>
              <a:rPr lang="en-US" sz="2703" b="1" baseline="-25000" dirty="0" smtClean="0">
                <a:solidFill>
                  <a:schemeClr val="accent5">
                    <a:lumMod val="75000"/>
                  </a:schemeClr>
                </a:solidFill>
                <a:latin typeface="Helvetica"/>
                <a:cs typeface="Helvetica"/>
              </a:rPr>
              <a:t>2</a:t>
            </a:r>
            <a:r>
              <a:rPr lang="en-US" sz="2703" b="1" dirty="0" smtClean="0">
                <a:solidFill>
                  <a:schemeClr val="accent5">
                    <a:lumMod val="75000"/>
                  </a:schemeClr>
                </a:solidFill>
                <a:latin typeface="Helvetica"/>
                <a:cs typeface="Helvetica"/>
              </a:rPr>
              <a:t>O + </a:t>
            </a:r>
            <a:r>
              <a:rPr lang="en-US" sz="2703" b="1" dirty="0" smtClean="0">
                <a:solidFill>
                  <a:srgbClr val="FF0000"/>
                </a:solidFill>
                <a:latin typeface="Helvetica"/>
                <a:cs typeface="Helvetica"/>
              </a:rPr>
              <a:t>thermal energy</a:t>
            </a:r>
          </a:p>
          <a:p>
            <a:r>
              <a:rPr lang="en-US" dirty="0" smtClean="0"/>
              <a:t>The thermal energy produced from combustion is what is used for power and heat</a:t>
            </a:r>
          </a:p>
          <a:p>
            <a:r>
              <a:rPr lang="en-US" dirty="0" smtClean="0"/>
              <a:t>CO2 contributes to the greenhouse effect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climate change</a:t>
            </a:r>
          </a:p>
          <a:p>
            <a:r>
              <a:rPr lang="en-US" dirty="0" smtClean="0">
                <a:sym typeface="Wingdings"/>
              </a:rPr>
              <a:t>We need to consider the environmental impact of using hydrocarbons as fuel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7603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1"/>
            <a:ext cx="7313613" cy="533399"/>
          </a:xfrm>
        </p:spPr>
        <p:txBody>
          <a:bodyPr/>
          <a:lstStyle/>
          <a:p>
            <a:r>
              <a:rPr lang="en-US" sz="3800" dirty="0" smtClean="0"/>
              <a:t>Alkanes: Substitution Reactions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897" y="1182951"/>
            <a:ext cx="7835468" cy="5143958"/>
          </a:xfrm>
        </p:spPr>
        <p:txBody>
          <a:bodyPr/>
          <a:lstStyle/>
          <a:p>
            <a:pPr algn="ctr">
              <a:buNone/>
            </a:pPr>
            <a:r>
              <a:rPr lang="en-US" sz="3500" b="1" dirty="0" smtClean="0">
                <a:latin typeface="Helvetica"/>
                <a:cs typeface="Helvetica"/>
              </a:rPr>
              <a:t>AB + CD </a:t>
            </a:r>
            <a:r>
              <a:rPr lang="en-US" sz="3500" b="1" dirty="0" err="1" smtClean="0">
                <a:latin typeface="Helvetica"/>
                <a:cs typeface="Helvetica"/>
                <a:sym typeface="Wingdings"/>
              </a:rPr>
              <a:t></a:t>
            </a:r>
            <a:r>
              <a:rPr lang="en-US" sz="3500" b="1" dirty="0" smtClean="0">
                <a:latin typeface="Helvetica"/>
                <a:cs typeface="Helvetica"/>
                <a:sym typeface="Wingdings"/>
              </a:rPr>
              <a:t> AD + BC</a:t>
            </a:r>
            <a:endParaRPr lang="en-US" dirty="0" smtClean="0"/>
          </a:p>
          <a:p>
            <a:r>
              <a:rPr lang="en-US" dirty="0" smtClean="0"/>
              <a:t>2 molecules react with each other, and atoms from each are exchanged and substituted for each other, creating 2 products that are unique from the reactants </a:t>
            </a:r>
          </a:p>
          <a:p>
            <a:r>
              <a:rPr lang="en-US" dirty="0" smtClean="0"/>
              <a:t>Alkyl halides are produced from substitution reactions between hydrocarbons and halogens </a:t>
            </a:r>
            <a:r>
              <a:rPr lang="en-US" dirty="0" err="1" smtClean="0"/>
              <a:t>e.g</a:t>
            </a:r>
            <a:r>
              <a:rPr lang="en-US" dirty="0" smtClean="0"/>
              <a:t>: chloromethane</a:t>
            </a:r>
          </a:p>
          <a:p>
            <a:r>
              <a:rPr lang="en-US" dirty="0" smtClean="0"/>
              <a:t>These reactions require the input of heat and a catalyst to push them forward</a:t>
            </a:r>
          </a:p>
          <a:p>
            <a:pPr algn="ctr">
              <a:buNone/>
            </a:pPr>
            <a:r>
              <a:rPr lang="en-US" sz="3800" b="1" dirty="0" smtClean="0"/>
              <a:t>CH</a:t>
            </a:r>
            <a:r>
              <a:rPr lang="en-US" sz="3800" b="1" baseline="-25000" dirty="0" smtClean="0"/>
              <a:t>4</a:t>
            </a:r>
            <a:r>
              <a:rPr lang="en-US" sz="3800" b="1" dirty="0" smtClean="0"/>
              <a:t> + Br</a:t>
            </a:r>
            <a:r>
              <a:rPr lang="en-US" sz="3800" b="1" baseline="-25000" dirty="0" smtClean="0"/>
              <a:t>2</a:t>
            </a:r>
            <a:r>
              <a:rPr lang="en-US" sz="3800" b="1" dirty="0" smtClean="0"/>
              <a:t> → CH</a:t>
            </a:r>
            <a:r>
              <a:rPr lang="en-US" sz="3800" b="1" baseline="-25000" dirty="0" smtClean="0"/>
              <a:t>3</a:t>
            </a:r>
            <a:r>
              <a:rPr lang="en-US" sz="3800" b="1" dirty="0" smtClean="0"/>
              <a:t>Br + </a:t>
            </a:r>
            <a:r>
              <a:rPr lang="en-US" sz="3800" b="1" dirty="0" err="1" smtClean="0"/>
              <a:t>HBr</a:t>
            </a:r>
            <a:endParaRPr lang="en-US" sz="38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28" y="228601"/>
            <a:ext cx="8568112" cy="807719"/>
          </a:xfrm>
        </p:spPr>
        <p:txBody>
          <a:bodyPr/>
          <a:lstStyle/>
          <a:p>
            <a:r>
              <a:rPr lang="en-US" dirty="0" smtClean="0"/>
              <a:t>Alkenes &amp; Alkynes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70000"/>
            <a:ext cx="7313613" cy="4771016"/>
          </a:xfrm>
        </p:spPr>
        <p:txBody>
          <a:bodyPr>
            <a:normAutofit/>
          </a:bodyPr>
          <a:lstStyle/>
          <a:p>
            <a:r>
              <a:rPr lang="en-US" dirty="0" smtClean="0"/>
              <a:t>Alkenes &amp; </a:t>
            </a:r>
            <a:r>
              <a:rPr lang="en-US" dirty="0" smtClean="0"/>
              <a:t>alkynes </a:t>
            </a:r>
            <a:r>
              <a:rPr lang="en-US" dirty="0" smtClean="0"/>
              <a:t>are more reactive than alkanes due to the multiple bond</a:t>
            </a:r>
          </a:p>
          <a:p>
            <a:r>
              <a:rPr lang="en-US" dirty="0" smtClean="0"/>
              <a:t>Double and triple bonds are weaker than single bonds, and therefore more reactive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Alkenes &amp; Alkynes undergo different types of addition reactions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7727" y="3244272"/>
            <a:ext cx="3340100" cy="162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1"/>
            <a:ext cx="7313613" cy="810490"/>
          </a:xfrm>
        </p:spPr>
        <p:txBody>
          <a:bodyPr/>
          <a:lstStyle/>
          <a:p>
            <a:r>
              <a:rPr lang="en-US" dirty="0" smtClean="0"/>
              <a:t>Addition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2273"/>
            <a:ext cx="7313613" cy="483890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r>
              <a:rPr lang="en-US" sz="3500" b="1" dirty="0" smtClean="0">
                <a:solidFill>
                  <a:srgbClr val="660066"/>
                </a:solidFill>
              </a:rPr>
              <a:t>A </a:t>
            </a:r>
            <a:r>
              <a:rPr lang="en-US" sz="3500" b="1" dirty="0" smtClean="0">
                <a:solidFill>
                  <a:schemeClr val="accent5"/>
                </a:solidFill>
              </a:rPr>
              <a:t>+</a:t>
            </a:r>
            <a:r>
              <a:rPr lang="en-US" sz="3500" b="1" dirty="0" smtClean="0">
                <a:solidFill>
                  <a:srgbClr val="660066"/>
                </a:solidFill>
              </a:rPr>
              <a:t> </a:t>
            </a:r>
            <a:r>
              <a:rPr lang="en-US" sz="3500" b="1" dirty="0" smtClean="0">
                <a:solidFill>
                  <a:srgbClr val="FF0000"/>
                </a:solidFill>
              </a:rPr>
              <a:t>B</a:t>
            </a:r>
            <a:r>
              <a:rPr lang="en-US" sz="3500" b="1" dirty="0" smtClean="0">
                <a:solidFill>
                  <a:srgbClr val="660066"/>
                </a:solidFill>
              </a:rPr>
              <a:t> </a:t>
            </a:r>
            <a:r>
              <a:rPr lang="en-US" sz="3500" b="1" dirty="0" err="1" smtClean="0">
                <a:solidFill>
                  <a:schemeClr val="accent5"/>
                </a:solidFill>
                <a:sym typeface="Wingdings"/>
              </a:rPr>
              <a:t></a:t>
            </a:r>
            <a:r>
              <a:rPr lang="en-US" sz="3500" b="1" dirty="0" smtClean="0">
                <a:solidFill>
                  <a:srgbClr val="660066"/>
                </a:solidFill>
                <a:sym typeface="Wingdings"/>
              </a:rPr>
              <a:t> </a:t>
            </a:r>
            <a:r>
              <a:rPr lang="en-US" sz="3500" b="1" dirty="0" smtClean="0">
                <a:solidFill>
                  <a:schemeClr val="tx1"/>
                </a:solidFill>
                <a:sym typeface="Wingdings"/>
              </a:rPr>
              <a:t>AB</a:t>
            </a:r>
          </a:p>
          <a:p>
            <a:r>
              <a:rPr lang="en-US" b="1" dirty="0" smtClean="0">
                <a:sym typeface="Wingdings"/>
              </a:rPr>
              <a:t>2 molecules react with each other and merge to form one product molecule</a:t>
            </a:r>
          </a:p>
          <a:p>
            <a:r>
              <a:rPr lang="en-US" b="1" dirty="0" smtClean="0">
                <a:sym typeface="Wingdings"/>
              </a:rPr>
              <a:t>Different types of addition reactions:</a:t>
            </a:r>
          </a:p>
          <a:p>
            <a:pPr lvl="1"/>
            <a:r>
              <a:rPr lang="en-US" b="1" dirty="0" smtClean="0">
                <a:sym typeface="Wingdings"/>
              </a:rPr>
              <a:t>Hydrogenation</a:t>
            </a:r>
          </a:p>
          <a:p>
            <a:pPr lvl="1"/>
            <a:r>
              <a:rPr lang="en-US" b="1" dirty="0" err="1" smtClean="0">
                <a:sym typeface="Wingdings"/>
              </a:rPr>
              <a:t>Halogenation</a:t>
            </a:r>
            <a:endParaRPr lang="en-US" b="1" dirty="0" smtClean="0">
              <a:sym typeface="Wingdings"/>
            </a:endParaRPr>
          </a:p>
          <a:p>
            <a:pPr lvl="1"/>
            <a:r>
              <a:rPr lang="en-US" b="1" dirty="0" smtClean="0">
                <a:sym typeface="Wingdings"/>
              </a:rPr>
              <a:t>Hydration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1"/>
            <a:ext cx="7313613" cy="609599"/>
          </a:xfrm>
        </p:spPr>
        <p:txBody>
          <a:bodyPr/>
          <a:lstStyle/>
          <a:p>
            <a:r>
              <a:rPr lang="en-US" sz="3500" dirty="0" smtClean="0"/>
              <a:t>Hydrogenation &amp; Halogenation</a:t>
            </a:r>
            <a:endParaRPr lang="en-US" sz="3500" dirty="0"/>
          </a:p>
        </p:txBody>
      </p:sp>
      <p:pic>
        <p:nvPicPr>
          <p:cNvPr id="4" name="Addition Rxn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1938" y="1003301"/>
            <a:ext cx="6951775" cy="5213350"/>
          </a:xfrm>
        </p:spPr>
      </p:pic>
    </p:spTree>
    <p:extLst>
      <p:ext uri="{BB962C8B-B14F-4D97-AF65-F5344CB8AC3E}">
        <p14:creationId xmlns:p14="http://schemas.microsoft.com/office/powerpoint/2010/main" val="1240636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Hydrogenation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Hydrogenation reactions turn alkenes, alkynes and cyclic alkenes into </a:t>
            </a:r>
            <a:r>
              <a:rPr lang="en-US" dirty="0" err="1" smtClean="0"/>
              <a:t>alkanes</a:t>
            </a:r>
            <a:r>
              <a:rPr lang="en-US" dirty="0" smtClean="0"/>
              <a:t> and </a:t>
            </a:r>
            <a:r>
              <a:rPr lang="en-US" dirty="0" err="1" smtClean="0"/>
              <a:t>cycloalkanes</a:t>
            </a:r>
            <a:endParaRPr lang="en-US" dirty="0" smtClean="0"/>
          </a:p>
          <a:p>
            <a:r>
              <a:rPr lang="en-US" dirty="0" smtClean="0"/>
              <a:t>Requires the input of energy to push reaction forward</a:t>
            </a:r>
          </a:p>
          <a:p>
            <a:pPr algn="ctr">
              <a:buNone/>
            </a:pPr>
            <a:r>
              <a:rPr lang="en-US" sz="3400" b="1" dirty="0" smtClean="0">
                <a:solidFill>
                  <a:srgbClr val="FF0000"/>
                </a:solidFill>
              </a:rPr>
              <a:t>2-butene </a:t>
            </a:r>
            <a:r>
              <a:rPr lang="en-US" sz="3400" b="1" dirty="0" smtClean="0"/>
              <a:t>+ </a:t>
            </a:r>
            <a:r>
              <a:rPr lang="en-US" sz="3400" b="1" dirty="0" smtClean="0">
                <a:solidFill>
                  <a:srgbClr val="008000"/>
                </a:solidFill>
              </a:rPr>
              <a:t>hydrogen</a:t>
            </a:r>
            <a:r>
              <a:rPr lang="en-US" sz="3400" b="1" dirty="0" smtClean="0"/>
              <a:t> →  </a:t>
            </a:r>
            <a:r>
              <a:rPr lang="en-US" sz="3400" b="1" dirty="0" smtClean="0">
                <a:solidFill>
                  <a:srgbClr val="0000FF"/>
                </a:solidFill>
              </a:rPr>
              <a:t>butane</a:t>
            </a:r>
          </a:p>
          <a:p>
            <a:pPr algn="ctr">
              <a:buNone/>
            </a:pPr>
            <a:r>
              <a:rPr lang="en-US" sz="3400" dirty="0" smtClean="0"/>
              <a:t>or</a:t>
            </a:r>
          </a:p>
          <a:p>
            <a:pPr algn="ctr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CH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3</a:t>
            </a:r>
            <a:r>
              <a:rPr lang="en-US" sz="2800" b="1" dirty="0" smtClean="0">
                <a:solidFill>
                  <a:srgbClr val="FF0000"/>
                </a:solidFill>
              </a:rPr>
              <a:t>-CH=CH-CH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3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/>
              <a:t>+ </a:t>
            </a:r>
            <a:r>
              <a:rPr lang="en-US" sz="2800" b="1" dirty="0" smtClean="0">
                <a:solidFill>
                  <a:srgbClr val="008000"/>
                </a:solidFill>
              </a:rPr>
              <a:t>H</a:t>
            </a:r>
            <a:r>
              <a:rPr lang="en-US" sz="2800" b="1" baseline="-25000" dirty="0" smtClean="0">
                <a:solidFill>
                  <a:srgbClr val="008000"/>
                </a:solidFill>
              </a:rPr>
              <a:t>2</a:t>
            </a:r>
            <a:r>
              <a:rPr lang="en-US" sz="2800" b="1" dirty="0" smtClean="0"/>
              <a:t> →  </a:t>
            </a:r>
            <a:r>
              <a:rPr lang="en-US" sz="2800" b="1" dirty="0" smtClean="0">
                <a:solidFill>
                  <a:srgbClr val="0000FF"/>
                </a:solidFill>
              </a:rPr>
              <a:t>CH</a:t>
            </a:r>
            <a:r>
              <a:rPr lang="en-US" sz="2800" b="1" baseline="-25000" dirty="0" smtClean="0">
                <a:solidFill>
                  <a:srgbClr val="0000FF"/>
                </a:solidFill>
              </a:rPr>
              <a:t>3</a:t>
            </a:r>
            <a:r>
              <a:rPr lang="en-US" sz="2800" b="1" dirty="0" smtClean="0">
                <a:solidFill>
                  <a:srgbClr val="0000FF"/>
                </a:solidFill>
              </a:rPr>
              <a:t>-CH</a:t>
            </a:r>
            <a:r>
              <a:rPr lang="en-US" sz="2800" b="1" baseline="-25000" dirty="0" smtClean="0">
                <a:solidFill>
                  <a:srgbClr val="0000FF"/>
                </a:solidFill>
              </a:rPr>
              <a:t>2</a:t>
            </a:r>
            <a:r>
              <a:rPr lang="en-US" sz="2800" b="1" dirty="0" smtClean="0">
                <a:solidFill>
                  <a:srgbClr val="0000FF"/>
                </a:solidFill>
              </a:rPr>
              <a:t>-CH</a:t>
            </a:r>
            <a:r>
              <a:rPr lang="en-US" sz="2800" b="1" baseline="-25000" dirty="0" smtClean="0">
                <a:solidFill>
                  <a:srgbClr val="0000FF"/>
                </a:solidFill>
              </a:rPr>
              <a:t>2</a:t>
            </a:r>
            <a:r>
              <a:rPr lang="en-US" sz="2800" b="1" dirty="0" smtClean="0">
                <a:solidFill>
                  <a:srgbClr val="0000FF"/>
                </a:solidFill>
              </a:rPr>
              <a:t>-CH</a:t>
            </a:r>
            <a:r>
              <a:rPr lang="en-US" sz="2800" b="1" baseline="-25000" dirty="0" smtClean="0">
                <a:solidFill>
                  <a:srgbClr val="0000FF"/>
                </a:solidFill>
              </a:rPr>
              <a:t>3</a:t>
            </a:r>
            <a:endParaRPr lang="en-US" sz="2800" b="1" dirty="0" smtClean="0">
              <a:solidFill>
                <a:srgbClr val="0000FF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udio">
  <a:themeElements>
    <a:clrScheme name="Studio">
      <a:dk1>
        <a:sysClr val="windowText" lastClr="000000"/>
      </a:dk1>
      <a:lt1>
        <a:sysClr val="window" lastClr="FFFFFF"/>
      </a:lt1>
      <a:dk2>
        <a:srgbClr val="535252"/>
      </a:dk2>
      <a:lt2>
        <a:srgbClr val="AAB5C2"/>
      </a:lt2>
      <a:accent1>
        <a:srgbClr val="F7901E"/>
      </a:accent1>
      <a:accent2>
        <a:srgbClr val="FEC60B"/>
      </a:accent2>
      <a:accent3>
        <a:srgbClr val="9FE62F"/>
      </a:accent3>
      <a:accent4>
        <a:srgbClr val="4EA5D1"/>
      </a:accent4>
      <a:accent5>
        <a:srgbClr val="1C4596"/>
      </a:accent5>
      <a:accent6>
        <a:srgbClr val="542D90"/>
      </a:accent6>
      <a:hlink>
        <a:srgbClr val="ED2024"/>
      </a:hlink>
      <a:folHlink>
        <a:srgbClr val="BD912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tudio">
      <a:fillStyleLst>
        <a:solidFill>
          <a:schemeClr val="phClr"/>
        </a:solidFill>
        <a:gradFill rotWithShape="1">
          <a:gsLst>
            <a:gs pos="3800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50000"/>
                <a:hueMod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</a:schemeClr>
            </a:gs>
            <a:gs pos="60000">
              <a:schemeClr val="phClr">
                <a:tint val="100000"/>
                <a:shade val="60000"/>
                <a:alpha val="100000"/>
                <a:satMod val="100000"/>
                <a:lumMod val="100000"/>
              </a:schemeClr>
            </a:gs>
            <a:gs pos="100000">
              <a:schemeClr val="phClr">
                <a:shade val="20000"/>
                <a:satMod val="100000"/>
                <a:lumMod val="100000"/>
              </a:schemeClr>
            </a:gs>
          </a:gsLst>
          <a:lin ang="5400000" scaled="0"/>
        </a:gradFill>
      </a:fillStyleLst>
      <a:lnStyleLst>
        <a:ln w="2857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01600" stA="26000" endPos="20000" dist="12700" dir="5400000" sy="-100000" rotWithShape="0"/>
          </a:effectLst>
        </a:effectStyle>
        <a:effectStyle>
          <a:effectLst>
            <a:outerShdw blurRad="444500" dist="317500" dir="5400000" sx="90000" sy="-25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chilly" dir="t"/>
          </a:scene3d>
          <a:sp3d contourW="12700" prstMaterial="softEdge">
            <a:bevelT w="63500" h="2540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30000">
              <a:schemeClr val="phClr">
                <a:tint val="10000"/>
                <a:alpha val="80000"/>
                <a:satMod val="300000"/>
              </a:schemeClr>
            </a:gs>
            <a:gs pos="100000">
              <a:schemeClr val="phClr">
                <a:tint val="80000"/>
                <a:shade val="100000"/>
                <a:alpha val="100000"/>
                <a:satMod val="200000"/>
              </a:schemeClr>
            </a:gs>
          </a:gsLst>
          <a:lin ang="5400000" scaled="1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Studio.thmx</Template>
  <TotalTime>340</TotalTime>
  <Words>485</Words>
  <Application>Microsoft Macintosh PowerPoint</Application>
  <PresentationFormat>On-screen Show (4:3)</PresentationFormat>
  <Paragraphs>61</Paragraphs>
  <Slides>13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Studio</vt:lpstr>
      <vt:lpstr>Organic Chemistry: Reactions of Hydrocarbons</vt:lpstr>
      <vt:lpstr>Alkanes</vt:lpstr>
      <vt:lpstr>Combustion</vt:lpstr>
      <vt:lpstr>Combustion</vt:lpstr>
      <vt:lpstr>Alkanes: Substitution Reactions</vt:lpstr>
      <vt:lpstr>Alkenes &amp; Alkynes Reactions</vt:lpstr>
      <vt:lpstr>Addition Reactions</vt:lpstr>
      <vt:lpstr>Hydrogenation &amp; Halogenation</vt:lpstr>
      <vt:lpstr>Hydrogenation</vt:lpstr>
      <vt:lpstr>Halogenation</vt:lpstr>
      <vt:lpstr>Hydration Reaction</vt:lpstr>
      <vt:lpstr>Hydration Reactions</vt:lpstr>
      <vt:lpstr>Summary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Organic Chemistry: Reactions of Hydrocarbons</dc:title>
  <dc:creator>rosedale</dc:creator>
  <cp:lastModifiedBy>Eli</cp:lastModifiedBy>
  <cp:revision>10</cp:revision>
  <dcterms:created xsi:type="dcterms:W3CDTF">2014-10-23T18:56:32Z</dcterms:created>
  <dcterms:modified xsi:type="dcterms:W3CDTF">2014-10-24T13:44:51Z</dcterms:modified>
</cp:coreProperties>
</file>